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60" r:id="rId4"/>
    <p:sldId id="261" r:id="rId5"/>
    <p:sldId id="262" r:id="rId6"/>
    <p:sldId id="263" r:id="rId7"/>
    <p:sldId id="264" r:id="rId8"/>
    <p:sldId id="265" r:id="rId9"/>
    <p:sldId id="266" r:id="rId10"/>
    <p:sldId id="258" r:id="rId11"/>
    <p:sldId id="259"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51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17D922-2734-4672-AF64-20F2FBBE2755}" type="datetimeFigureOut">
              <a:rPr lang="en-US" smtClean="0"/>
              <a:t>2/13/2019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575D57-F307-4008-9F8A-B0F2655F1209}" type="slidenum">
              <a:rPr lang="en-US" smtClean="0"/>
              <a:t>‹#›</a:t>
            </a:fld>
            <a:endParaRPr lang="en-US"/>
          </a:p>
        </p:txBody>
      </p:sp>
    </p:spTree>
    <p:extLst>
      <p:ext uri="{BB962C8B-B14F-4D97-AF65-F5344CB8AC3E}">
        <p14:creationId xmlns:p14="http://schemas.microsoft.com/office/powerpoint/2010/main" val="3181961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00EBA2C-1BD3-4A14-BE8E-0C22864DCD52}" type="datetimeFigureOut">
              <a:rPr lang="en-US" smtClean="0"/>
              <a:t>2/13/2019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2FE38F5-8A75-4B81-838F-3396FBA4433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00EBA2C-1BD3-4A14-BE8E-0C22864DCD52}"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E38F5-8A75-4B81-838F-3396FBA443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00EBA2C-1BD3-4A14-BE8E-0C22864DCD52}" type="datetimeFigureOut">
              <a:rPr lang="en-US" smtClean="0"/>
              <a:t>2/13/2019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2FE38F5-8A75-4B81-838F-3396FBA4433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C00EBA2C-1BD3-4A14-BE8E-0C22864DCD52}"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2FE38F5-8A75-4B81-838F-3396FBA4433A}"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C00EBA2C-1BD3-4A14-BE8E-0C22864DCD52}" type="datetimeFigureOut">
              <a:rPr lang="en-US" smtClean="0"/>
              <a:t>2/13/2019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2FE38F5-8A75-4B81-838F-3396FBA4433A}"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C00EBA2C-1BD3-4A14-BE8E-0C22864DCD52}" type="datetimeFigureOut">
              <a:rPr lang="en-US" smtClean="0"/>
              <a:t>2/13/2019</a:t>
            </a:fld>
            <a:endParaRPr lang="en-US"/>
          </a:p>
        </p:txBody>
      </p:sp>
      <p:sp>
        <p:nvSpPr>
          <p:cNvPr id="10" name="Slide Number Placeholder 9"/>
          <p:cNvSpPr>
            <a:spLocks noGrp="1"/>
          </p:cNvSpPr>
          <p:nvPr>
            <p:ph type="sldNum" sz="quarter" idx="16"/>
          </p:nvPr>
        </p:nvSpPr>
        <p:spPr/>
        <p:txBody>
          <a:bodyPr rtlCol="0"/>
          <a:lstStyle/>
          <a:p>
            <a:fld id="{E2FE38F5-8A75-4B81-838F-3396FBA4433A}"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C00EBA2C-1BD3-4A14-BE8E-0C22864DCD52}" type="datetimeFigureOut">
              <a:rPr lang="en-US" smtClean="0"/>
              <a:t>2/13/2019</a:t>
            </a:fld>
            <a:endParaRPr lang="en-US"/>
          </a:p>
        </p:txBody>
      </p:sp>
      <p:sp>
        <p:nvSpPr>
          <p:cNvPr id="12" name="Slide Number Placeholder 11"/>
          <p:cNvSpPr>
            <a:spLocks noGrp="1"/>
          </p:cNvSpPr>
          <p:nvPr>
            <p:ph type="sldNum" sz="quarter" idx="16"/>
          </p:nvPr>
        </p:nvSpPr>
        <p:spPr/>
        <p:txBody>
          <a:bodyPr rtlCol="0"/>
          <a:lstStyle/>
          <a:p>
            <a:fld id="{E2FE38F5-8A75-4B81-838F-3396FBA4433A}"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00EBA2C-1BD3-4A14-BE8E-0C22864DCD52}" type="datetimeFigureOut">
              <a:rPr lang="en-US" smtClean="0"/>
              <a:t>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2FE38F5-8A75-4B81-838F-3396FBA443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0EBA2C-1BD3-4A14-BE8E-0C22864DCD52}" type="datetimeFigureOut">
              <a:rPr lang="en-US" smtClean="0"/>
              <a:t>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2FE38F5-8A75-4B81-838F-3396FBA443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C00EBA2C-1BD3-4A14-BE8E-0C22864DCD52}"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2FE38F5-8A75-4B81-838F-3396FBA4433A}"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00EBA2C-1BD3-4A14-BE8E-0C22864DCD52}" type="datetimeFigureOut">
              <a:rPr lang="en-US" smtClean="0"/>
              <a:t>2/13/2019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2FE38F5-8A75-4B81-838F-3396FBA4433A}"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00EBA2C-1BD3-4A14-BE8E-0C22864DCD52}" type="datetimeFigureOut">
              <a:rPr lang="en-US" smtClean="0"/>
              <a:t>2/13/2019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2FE38F5-8A75-4B81-838F-3396FBA4433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962400"/>
            <a:ext cx="6477000" cy="1828800"/>
          </a:xfrm>
        </p:spPr>
        <p:txBody>
          <a:bodyPr>
            <a:normAutofit fontScale="90000"/>
          </a:bodyPr>
          <a:lstStyle/>
          <a:p>
            <a:r>
              <a:rPr lang="en-US" dirty="0"/>
              <a:t>Hermeticism &amp; </a:t>
            </a:r>
            <a:r>
              <a:rPr lang="en-US" dirty="0" err="1"/>
              <a:t>gnosticism</a:t>
            </a:r>
            <a:br>
              <a:rPr lang="en-US" dirty="0"/>
            </a:br>
            <a:br>
              <a:rPr lang="en-US" dirty="0"/>
            </a:br>
            <a:br>
              <a:rPr lang="en-US" dirty="0"/>
            </a:br>
            <a:r>
              <a:rPr lang="en-US" sz="2000" dirty="0"/>
              <a:t>Dr. Stephanie </a:t>
            </a:r>
            <a:r>
              <a:rPr lang="en-US" sz="2000" dirty="0" err="1"/>
              <a:t>Spoto</a:t>
            </a:r>
            <a:br>
              <a:rPr lang="en-US" sz="2000" dirty="0"/>
            </a:br>
            <a:r>
              <a:rPr lang="en-US" sz="2000" dirty="0"/>
              <a:t>sspoto@mpc.edu</a:t>
            </a:r>
            <a:br>
              <a:rPr lang="en-US" sz="2000" dirty="0"/>
            </a:br>
            <a:r>
              <a:rPr lang="en-US" sz="2000" dirty="0"/>
              <a:t>Monterey Peninsula College</a:t>
            </a:r>
            <a:endParaRPr lang="en-US" dirty="0"/>
          </a:p>
        </p:txBody>
      </p:sp>
      <p:sp>
        <p:nvSpPr>
          <p:cNvPr id="3" name="Subtitle 2"/>
          <p:cNvSpPr>
            <a:spLocks noGrp="1"/>
          </p:cNvSpPr>
          <p:nvPr>
            <p:ph type="subTitle" idx="1"/>
          </p:nvPr>
        </p:nvSpPr>
        <p:spPr/>
        <p:txBody>
          <a:bodyPr>
            <a:normAutofit fontScale="77500" lnSpcReduction="20000"/>
          </a:bodyPr>
          <a:lstStyle/>
          <a:p>
            <a:r>
              <a:rPr lang="en-US" dirty="0" err="1"/>
              <a:t>Gentrain</a:t>
            </a:r>
            <a:endParaRPr lang="en-US" dirty="0"/>
          </a:p>
          <a:p>
            <a:r>
              <a:rPr lang="en-US" dirty="0"/>
              <a:t>13 February 2019</a:t>
            </a:r>
          </a:p>
        </p:txBody>
      </p:sp>
    </p:spTree>
    <p:extLst>
      <p:ext uri="{BB962C8B-B14F-4D97-AF65-F5344CB8AC3E}">
        <p14:creationId xmlns:p14="http://schemas.microsoft.com/office/powerpoint/2010/main" val="3272116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A081C-B778-4358-AD0A-21D18468CCE9}"/>
              </a:ext>
            </a:extLst>
          </p:cNvPr>
          <p:cNvSpPr>
            <a:spLocks noGrp="1"/>
          </p:cNvSpPr>
          <p:nvPr>
            <p:ph type="title"/>
          </p:nvPr>
        </p:nvSpPr>
        <p:spPr/>
        <p:txBody>
          <a:bodyPr>
            <a:normAutofit fontScale="90000"/>
          </a:bodyPr>
          <a:lstStyle/>
          <a:p>
            <a:r>
              <a:rPr lang="en-US" b="1" dirty="0"/>
              <a:t>The Hermetic Tradition &amp; Religious Syncretism</a:t>
            </a:r>
            <a:endParaRPr lang="en-US" dirty="0"/>
          </a:p>
        </p:txBody>
      </p:sp>
      <p:sp>
        <p:nvSpPr>
          <p:cNvPr id="3" name="Content Placeholder 2">
            <a:extLst>
              <a:ext uri="{FF2B5EF4-FFF2-40B4-BE49-F238E27FC236}">
                <a16:creationId xmlns:a16="http://schemas.microsoft.com/office/drawing/2014/main" id="{3899F787-E742-4119-8BDA-35363BC46CFE}"/>
              </a:ext>
            </a:extLst>
          </p:cNvPr>
          <p:cNvSpPr>
            <a:spLocks noGrp="1"/>
          </p:cNvSpPr>
          <p:nvPr>
            <p:ph sz="quarter" idx="1"/>
          </p:nvPr>
        </p:nvSpPr>
        <p:spPr>
          <a:xfrm>
            <a:off x="228600" y="1600200"/>
            <a:ext cx="8839200" cy="5181600"/>
          </a:xfrm>
        </p:spPr>
        <p:txBody>
          <a:bodyPr>
            <a:normAutofit fontScale="92500" lnSpcReduction="20000"/>
          </a:bodyPr>
          <a:lstStyle/>
          <a:p>
            <a:r>
              <a:rPr lang="en-US" dirty="0"/>
              <a:t>Hermes Trismegistus:</a:t>
            </a:r>
          </a:p>
          <a:p>
            <a:pPr lvl="1"/>
            <a:r>
              <a:rPr lang="en-US" dirty="0"/>
              <a:t>Greek Hermes (messenger God) </a:t>
            </a:r>
            <a:r>
              <a:rPr lang="en-US" dirty="0">
                <a:sym typeface="Wingdings" panose="05000000000000000000" pitchFamily="2" charset="2"/>
              </a:rPr>
              <a:t> shuttled souls between heaven, hell, and earth, mixing between the men and the gods.</a:t>
            </a:r>
          </a:p>
          <a:p>
            <a:pPr lvl="1"/>
            <a:r>
              <a:rPr lang="en-US" dirty="0"/>
              <a:t>Egyptian Ibis headed god Thoth </a:t>
            </a:r>
            <a:r>
              <a:rPr lang="en-US" dirty="0">
                <a:sym typeface="Wingdings" panose="05000000000000000000" pitchFamily="2" charset="2"/>
              </a:rPr>
              <a:t> invented writing and mathematics, and also brought human souls to the land of the dead </a:t>
            </a:r>
            <a:endParaRPr lang="en-US" dirty="0"/>
          </a:p>
          <a:p>
            <a:pPr marL="0" indent="0">
              <a:buNone/>
            </a:pPr>
            <a:r>
              <a:rPr lang="en-US" dirty="0"/>
              <a:t>“In the </a:t>
            </a:r>
            <a:r>
              <a:rPr lang="en-US" i="1" dirty="0" err="1"/>
              <a:t>interpretatio</a:t>
            </a:r>
            <a:r>
              <a:rPr lang="en-US" i="1" dirty="0"/>
              <a:t> </a:t>
            </a:r>
            <a:r>
              <a:rPr lang="en-US" i="1" dirty="0" err="1"/>
              <a:t>graeca</a:t>
            </a:r>
            <a:r>
              <a:rPr lang="en-US" dirty="0"/>
              <a:t>, foreign deities, including those of Egypt, were understood as equivalents of </a:t>
            </a:r>
            <a:r>
              <a:rPr lang="en-US" dirty="0" err="1"/>
              <a:t>greek</a:t>
            </a:r>
            <a:r>
              <a:rPr lang="en-US" dirty="0"/>
              <a:t> gods and goddesses; they were different in form, but identical in essence…In the fifth century, Herodotus wrote that Hermes and Thoth corresponded to each other, for both were considered to be tricksters, and sometimes even thieves, who, equipped with magical capabilities, were messengers of the gods and conductors of the dead.” </a:t>
            </a:r>
          </a:p>
          <a:p>
            <a:pPr marL="0" indent="0">
              <a:buNone/>
            </a:pPr>
            <a:r>
              <a:rPr lang="en-US" sz="1900" dirty="0"/>
              <a:t>(Ebeling, </a:t>
            </a:r>
            <a:r>
              <a:rPr lang="en-US" sz="1900" i="1" dirty="0"/>
              <a:t>The Secret History of Hermes Trismegistus</a:t>
            </a:r>
            <a:r>
              <a:rPr lang="en-US" sz="1900" dirty="0"/>
              <a:t>).</a:t>
            </a:r>
          </a:p>
        </p:txBody>
      </p:sp>
    </p:spTree>
    <p:extLst>
      <p:ext uri="{BB962C8B-B14F-4D97-AF65-F5344CB8AC3E}">
        <p14:creationId xmlns:p14="http://schemas.microsoft.com/office/powerpoint/2010/main" val="540974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88DEF-58EB-4D88-B1A0-EF820FF00539}"/>
              </a:ext>
            </a:extLst>
          </p:cNvPr>
          <p:cNvSpPr>
            <a:spLocks noGrp="1"/>
          </p:cNvSpPr>
          <p:nvPr>
            <p:ph type="title"/>
          </p:nvPr>
        </p:nvSpPr>
        <p:spPr/>
        <p:txBody>
          <a:bodyPr>
            <a:normAutofit fontScale="90000"/>
          </a:bodyPr>
          <a:lstStyle/>
          <a:p>
            <a:r>
              <a:rPr lang="en-US" dirty="0"/>
              <a:t>Hermeticism and Gnosticism</a:t>
            </a:r>
            <a:br>
              <a:rPr lang="en-US" dirty="0"/>
            </a:br>
            <a:r>
              <a:rPr lang="en-US" i="1" dirty="0"/>
              <a:t>similarities</a:t>
            </a:r>
            <a:endParaRPr lang="en-US" dirty="0"/>
          </a:p>
        </p:txBody>
      </p:sp>
      <p:sp>
        <p:nvSpPr>
          <p:cNvPr id="3" name="Content Placeholder 2">
            <a:extLst>
              <a:ext uri="{FF2B5EF4-FFF2-40B4-BE49-F238E27FC236}">
                <a16:creationId xmlns:a16="http://schemas.microsoft.com/office/drawing/2014/main" id="{A6AEB911-169F-4CA9-8B5B-52BE01520000}"/>
              </a:ext>
            </a:extLst>
          </p:cNvPr>
          <p:cNvSpPr>
            <a:spLocks noGrp="1"/>
          </p:cNvSpPr>
          <p:nvPr>
            <p:ph sz="quarter" idx="1"/>
          </p:nvPr>
        </p:nvSpPr>
        <p:spPr>
          <a:xfrm>
            <a:off x="152400" y="1600200"/>
            <a:ext cx="8613648" cy="5029200"/>
          </a:xfrm>
        </p:spPr>
        <p:txBody>
          <a:bodyPr>
            <a:normAutofit fontScale="85000" lnSpcReduction="20000"/>
          </a:bodyPr>
          <a:lstStyle/>
          <a:p>
            <a:r>
              <a:rPr lang="en-US" b="1" dirty="0"/>
              <a:t>Gnosticism: </a:t>
            </a:r>
            <a:r>
              <a:rPr lang="en-US" dirty="0"/>
              <a:t>a prominent heretical movement of the 2nd-century Christian Church, partly of pre-Christian origin. Gnostic doctrine taught that the world was created and ruled by a lesser divinity, the demiurge, and that Christ was an emissary of the remote supreme divine being, esoteric knowledge (gnosis) of whom enabled the redemption of the human spirit.</a:t>
            </a:r>
          </a:p>
          <a:p>
            <a:r>
              <a:rPr lang="en-US" dirty="0"/>
              <a:t>Often related/compared to hermeticism. When large collection of gnostic texts were discovered (The Nag Hammadi Library), there were several hermetic texts within them.</a:t>
            </a:r>
          </a:p>
          <a:p>
            <a:r>
              <a:rPr lang="en-US" dirty="0"/>
              <a:t>Similarities:</a:t>
            </a:r>
          </a:p>
          <a:p>
            <a:pPr lvl="1"/>
            <a:r>
              <a:rPr lang="en-US" dirty="0"/>
              <a:t>Both identified as seekers of inner truth forgotten by external/material world</a:t>
            </a:r>
          </a:p>
          <a:p>
            <a:pPr lvl="1"/>
            <a:r>
              <a:rPr lang="en-US" dirty="0"/>
              <a:t>Similar to Hermeticism, gnosis was achieved when person remembered their origin and place in the cosmos</a:t>
            </a:r>
          </a:p>
          <a:p>
            <a:pPr lvl="1"/>
            <a:r>
              <a:rPr lang="en-US" dirty="0"/>
              <a:t>Both relied on “negative theology”</a:t>
            </a:r>
          </a:p>
        </p:txBody>
      </p:sp>
    </p:spTree>
    <p:extLst>
      <p:ext uri="{BB962C8B-B14F-4D97-AF65-F5344CB8AC3E}">
        <p14:creationId xmlns:p14="http://schemas.microsoft.com/office/powerpoint/2010/main" val="176894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88DEF-58EB-4D88-B1A0-EF820FF00539}"/>
              </a:ext>
            </a:extLst>
          </p:cNvPr>
          <p:cNvSpPr>
            <a:spLocks noGrp="1"/>
          </p:cNvSpPr>
          <p:nvPr>
            <p:ph type="title"/>
          </p:nvPr>
        </p:nvSpPr>
        <p:spPr/>
        <p:txBody>
          <a:bodyPr>
            <a:normAutofit fontScale="90000"/>
          </a:bodyPr>
          <a:lstStyle/>
          <a:p>
            <a:r>
              <a:rPr lang="en-US" dirty="0"/>
              <a:t>Hermeticism and Gnosticism</a:t>
            </a:r>
            <a:br>
              <a:rPr lang="en-US" dirty="0"/>
            </a:br>
            <a:r>
              <a:rPr lang="en-US" i="1" dirty="0"/>
              <a:t>differences</a:t>
            </a:r>
            <a:endParaRPr lang="en-US" dirty="0"/>
          </a:p>
        </p:txBody>
      </p:sp>
      <p:sp>
        <p:nvSpPr>
          <p:cNvPr id="3" name="Content Placeholder 2">
            <a:extLst>
              <a:ext uri="{FF2B5EF4-FFF2-40B4-BE49-F238E27FC236}">
                <a16:creationId xmlns:a16="http://schemas.microsoft.com/office/drawing/2014/main" id="{A6AEB911-169F-4CA9-8B5B-52BE01520000}"/>
              </a:ext>
            </a:extLst>
          </p:cNvPr>
          <p:cNvSpPr>
            <a:spLocks noGrp="1"/>
          </p:cNvSpPr>
          <p:nvPr>
            <p:ph sz="quarter" idx="2"/>
          </p:nvPr>
        </p:nvSpPr>
        <p:spPr>
          <a:xfrm>
            <a:off x="-12526" y="2331721"/>
            <a:ext cx="4648200" cy="4419600"/>
          </a:xfrm>
        </p:spPr>
        <p:txBody>
          <a:bodyPr>
            <a:noAutofit/>
          </a:bodyPr>
          <a:lstStyle/>
          <a:p>
            <a:pPr>
              <a:spcBef>
                <a:spcPts val="0"/>
              </a:spcBef>
            </a:pPr>
            <a:r>
              <a:rPr lang="en-US" sz="2200" b="1" dirty="0"/>
              <a:t>Knowledge of God:</a:t>
            </a:r>
            <a:r>
              <a:rPr lang="en-US" sz="2200" dirty="0"/>
              <a:t> God is eventually knowable, in some small way, via </a:t>
            </a:r>
            <a:r>
              <a:rPr lang="en-US" sz="2200" i="1" dirty="0"/>
              <a:t>nous</a:t>
            </a:r>
            <a:r>
              <a:rPr lang="en-US" sz="2200" dirty="0"/>
              <a:t> within humans.</a:t>
            </a:r>
          </a:p>
          <a:p>
            <a:pPr>
              <a:spcBef>
                <a:spcPts val="0"/>
              </a:spcBef>
            </a:pPr>
            <a:r>
              <a:rPr lang="en-US" sz="2200" b="1" dirty="0"/>
              <a:t>Nature of world: </a:t>
            </a:r>
            <a:r>
              <a:rPr lang="en-US" sz="2200" dirty="0"/>
              <a:t>cosmos may contain bad things, but is not inherently bad.</a:t>
            </a:r>
          </a:p>
          <a:p>
            <a:pPr>
              <a:spcBef>
                <a:spcPts val="0"/>
              </a:spcBef>
            </a:pPr>
            <a:r>
              <a:rPr lang="en-US" sz="2200" b="1" dirty="0"/>
              <a:t>Mythology: </a:t>
            </a:r>
            <a:r>
              <a:rPr lang="en-US" sz="2200" dirty="0"/>
              <a:t>On myth </a:t>
            </a:r>
            <a:r>
              <a:rPr lang="en-US" sz="2200" dirty="0">
                <a:sym typeface="Wingdings" panose="05000000000000000000" pitchFamily="2" charset="2"/>
              </a:rPr>
              <a:t> story of </a:t>
            </a:r>
            <a:r>
              <a:rPr lang="en-US" sz="2200" dirty="0" err="1">
                <a:sym typeface="Wingdings" panose="05000000000000000000" pitchFamily="2" charset="2"/>
              </a:rPr>
              <a:t>Poimandres</a:t>
            </a:r>
            <a:r>
              <a:rPr lang="en-US" sz="2200" dirty="0">
                <a:sym typeface="Wingdings" panose="05000000000000000000" pitchFamily="2" charset="2"/>
              </a:rPr>
              <a:t> and the creation of the world</a:t>
            </a:r>
          </a:p>
          <a:p>
            <a:pPr>
              <a:spcBef>
                <a:spcPts val="0"/>
              </a:spcBef>
            </a:pPr>
            <a:r>
              <a:rPr lang="en-US" sz="2200" b="1" dirty="0">
                <a:sym typeface="Wingdings" panose="05000000000000000000" pitchFamily="2" charset="2"/>
              </a:rPr>
              <a:t>Sex/purity: </a:t>
            </a:r>
            <a:r>
              <a:rPr lang="en-US" sz="2200" dirty="0">
                <a:sym typeface="Wingdings" panose="05000000000000000000" pitchFamily="2" charset="2"/>
              </a:rPr>
              <a:t>chastity not a virtue, humans must multiply (procreation does not necessarily need a partner after spiritual rebirth).</a:t>
            </a:r>
            <a:endParaRPr lang="en-US" sz="2200" b="1" dirty="0"/>
          </a:p>
        </p:txBody>
      </p:sp>
      <p:sp>
        <p:nvSpPr>
          <p:cNvPr id="6" name="Content Placeholder 5">
            <a:extLst>
              <a:ext uri="{FF2B5EF4-FFF2-40B4-BE49-F238E27FC236}">
                <a16:creationId xmlns:a16="http://schemas.microsoft.com/office/drawing/2014/main" id="{A0B5BAD7-6B10-4A1A-9DB1-831CE130E4E9}"/>
              </a:ext>
            </a:extLst>
          </p:cNvPr>
          <p:cNvSpPr>
            <a:spLocks noGrp="1"/>
          </p:cNvSpPr>
          <p:nvPr>
            <p:ph sz="quarter" idx="4"/>
          </p:nvPr>
        </p:nvSpPr>
        <p:spPr>
          <a:xfrm>
            <a:off x="4800600" y="2438400"/>
            <a:ext cx="4343400" cy="4419600"/>
          </a:xfrm>
        </p:spPr>
        <p:txBody>
          <a:bodyPr>
            <a:normAutofit fontScale="85000" lnSpcReduction="20000"/>
          </a:bodyPr>
          <a:lstStyle/>
          <a:p>
            <a:r>
              <a:rPr lang="en-US" b="1" dirty="0"/>
              <a:t>Knowledge of God: </a:t>
            </a:r>
            <a:r>
              <a:rPr lang="en-US" dirty="0"/>
              <a:t>God is utterly unknowable to humans.</a:t>
            </a:r>
          </a:p>
          <a:p>
            <a:r>
              <a:rPr lang="en-US" b="1" dirty="0"/>
              <a:t>Nature of world: </a:t>
            </a:r>
            <a:r>
              <a:rPr lang="en-US" dirty="0"/>
              <a:t>world inherently bad, created out of evil creator.</a:t>
            </a:r>
          </a:p>
          <a:p>
            <a:r>
              <a:rPr lang="en-US" b="1" dirty="0"/>
              <a:t>Mythology: </a:t>
            </a:r>
            <a:r>
              <a:rPr lang="en-US" dirty="0"/>
              <a:t>many myths telling different stories </a:t>
            </a:r>
            <a:r>
              <a:rPr lang="en-US" dirty="0">
                <a:sym typeface="Wingdings" panose="05000000000000000000" pitchFamily="2" charset="2"/>
              </a:rPr>
              <a:t> vehicles for truth</a:t>
            </a:r>
          </a:p>
          <a:p>
            <a:r>
              <a:rPr lang="en-US" b="1" dirty="0">
                <a:sym typeface="Wingdings" panose="05000000000000000000" pitchFamily="2" charset="2"/>
              </a:rPr>
              <a:t>Sex/purity: </a:t>
            </a:r>
            <a:r>
              <a:rPr lang="en-US" dirty="0">
                <a:sym typeface="Wingdings" panose="05000000000000000000" pitchFamily="2" charset="2"/>
              </a:rPr>
              <a:t>Christ relieves us of the need to procreate  procreation traps another soul, alienated from its true nature</a:t>
            </a:r>
            <a:endParaRPr lang="en-US" b="1" dirty="0"/>
          </a:p>
          <a:p>
            <a:endParaRPr lang="en-US" dirty="0"/>
          </a:p>
        </p:txBody>
      </p:sp>
      <p:sp>
        <p:nvSpPr>
          <p:cNvPr id="4" name="Text Placeholder 3">
            <a:extLst>
              <a:ext uri="{FF2B5EF4-FFF2-40B4-BE49-F238E27FC236}">
                <a16:creationId xmlns:a16="http://schemas.microsoft.com/office/drawing/2014/main" id="{59B74C84-6F0A-4173-84C6-B10246B01D67}"/>
              </a:ext>
            </a:extLst>
          </p:cNvPr>
          <p:cNvSpPr>
            <a:spLocks noGrp="1"/>
          </p:cNvSpPr>
          <p:nvPr>
            <p:ph type="body" sz="quarter" idx="1"/>
          </p:nvPr>
        </p:nvSpPr>
        <p:spPr>
          <a:xfrm>
            <a:off x="457201" y="1676400"/>
            <a:ext cx="3886200" cy="640080"/>
          </a:xfrm>
        </p:spPr>
        <p:txBody>
          <a:bodyPr>
            <a:normAutofit/>
          </a:bodyPr>
          <a:lstStyle/>
          <a:p>
            <a:r>
              <a:rPr lang="en-US" sz="2800" dirty="0"/>
              <a:t>Hermeticism</a:t>
            </a:r>
          </a:p>
        </p:txBody>
      </p:sp>
      <p:sp>
        <p:nvSpPr>
          <p:cNvPr id="5" name="Text Placeholder 4">
            <a:extLst>
              <a:ext uri="{FF2B5EF4-FFF2-40B4-BE49-F238E27FC236}">
                <a16:creationId xmlns:a16="http://schemas.microsoft.com/office/drawing/2014/main" id="{229F768B-3E13-4404-BCAD-B1DCBBCDF0B1}"/>
              </a:ext>
            </a:extLst>
          </p:cNvPr>
          <p:cNvSpPr>
            <a:spLocks noGrp="1"/>
          </p:cNvSpPr>
          <p:nvPr>
            <p:ph type="body" sz="quarter" idx="3"/>
          </p:nvPr>
        </p:nvSpPr>
        <p:spPr/>
        <p:txBody>
          <a:bodyPr>
            <a:normAutofit/>
          </a:bodyPr>
          <a:lstStyle/>
          <a:p>
            <a:r>
              <a:rPr lang="en-US" sz="2800" dirty="0"/>
              <a:t>Gnosticism</a:t>
            </a:r>
          </a:p>
        </p:txBody>
      </p:sp>
    </p:spTree>
    <p:extLst>
      <p:ext uri="{BB962C8B-B14F-4D97-AF65-F5344CB8AC3E}">
        <p14:creationId xmlns:p14="http://schemas.microsoft.com/office/powerpoint/2010/main" val="1843758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4E830-5269-461E-9F76-DB9133EF4568}"/>
              </a:ext>
            </a:extLst>
          </p:cNvPr>
          <p:cNvSpPr>
            <a:spLocks noGrp="1"/>
          </p:cNvSpPr>
          <p:nvPr>
            <p:ph type="title"/>
          </p:nvPr>
        </p:nvSpPr>
        <p:spPr>
          <a:xfrm>
            <a:off x="495300" y="152400"/>
            <a:ext cx="8153400" cy="990600"/>
          </a:xfrm>
        </p:spPr>
        <p:txBody>
          <a:bodyPr>
            <a:normAutofit/>
          </a:bodyPr>
          <a:lstStyle/>
          <a:p>
            <a:r>
              <a:rPr lang="en-US" b="1" dirty="0"/>
              <a:t>Hermetic Belief</a:t>
            </a:r>
            <a:endParaRPr lang="en-US" dirty="0"/>
          </a:p>
        </p:txBody>
      </p:sp>
      <p:sp>
        <p:nvSpPr>
          <p:cNvPr id="3" name="Content Placeholder 2">
            <a:extLst>
              <a:ext uri="{FF2B5EF4-FFF2-40B4-BE49-F238E27FC236}">
                <a16:creationId xmlns:a16="http://schemas.microsoft.com/office/drawing/2014/main" id="{BD4FA0DE-0164-4B1A-B8E4-4D3C16CC0EC0}"/>
              </a:ext>
            </a:extLst>
          </p:cNvPr>
          <p:cNvSpPr>
            <a:spLocks noGrp="1"/>
          </p:cNvSpPr>
          <p:nvPr>
            <p:ph sz="quarter" idx="1"/>
          </p:nvPr>
        </p:nvSpPr>
        <p:spPr>
          <a:xfrm>
            <a:off x="612648" y="1600200"/>
            <a:ext cx="8153400" cy="5105400"/>
          </a:xfrm>
        </p:spPr>
        <p:txBody>
          <a:bodyPr>
            <a:normAutofit fontScale="92500" lnSpcReduction="10000"/>
          </a:bodyPr>
          <a:lstStyle/>
          <a:p>
            <a:r>
              <a:rPr lang="en-US" dirty="0"/>
              <a:t>Hermeticism came out of Hellenistic Greek, and influential in the development of early Christianity </a:t>
            </a:r>
            <a:r>
              <a:rPr lang="en-US" dirty="0">
                <a:sym typeface="Wingdings" panose="05000000000000000000" pitchFamily="2" charset="2"/>
              </a:rPr>
              <a:t> had a resurgence during the Renaissance and Reformation.</a:t>
            </a:r>
          </a:p>
          <a:p>
            <a:r>
              <a:rPr lang="en-US" dirty="0">
                <a:sym typeface="Wingdings" panose="05000000000000000000" pitchFamily="2" charset="2"/>
              </a:rPr>
              <a:t>A combination of different philosophies and beliefs from south eastern Europe, west Asia and Northern Africa.</a:t>
            </a:r>
          </a:p>
          <a:p>
            <a:r>
              <a:rPr lang="en-US" dirty="0">
                <a:sym typeface="Wingdings" panose="05000000000000000000" pitchFamily="2" charset="2"/>
              </a:rPr>
              <a:t>Focus today:</a:t>
            </a:r>
          </a:p>
          <a:p>
            <a:pPr lvl="1"/>
            <a:r>
              <a:rPr lang="en-US" dirty="0">
                <a:sym typeface="Wingdings" panose="05000000000000000000" pitchFamily="2" charset="2"/>
              </a:rPr>
              <a:t>Sources</a:t>
            </a:r>
          </a:p>
          <a:p>
            <a:pPr lvl="1"/>
            <a:r>
              <a:rPr lang="en-US" dirty="0">
                <a:sym typeface="Wingdings" panose="05000000000000000000" pitchFamily="2" charset="2"/>
              </a:rPr>
              <a:t>Hermetic beliefs</a:t>
            </a:r>
          </a:p>
          <a:p>
            <a:pPr lvl="1"/>
            <a:r>
              <a:rPr lang="en-US" dirty="0"/>
              <a:t>Religious syncretism and historical context</a:t>
            </a:r>
          </a:p>
          <a:p>
            <a:pPr lvl="1"/>
            <a:r>
              <a:rPr lang="en-US" dirty="0"/>
              <a:t>Comparison with Gnostic Christianity</a:t>
            </a:r>
          </a:p>
        </p:txBody>
      </p:sp>
    </p:spTree>
    <p:extLst>
      <p:ext uri="{BB962C8B-B14F-4D97-AF65-F5344CB8AC3E}">
        <p14:creationId xmlns:p14="http://schemas.microsoft.com/office/powerpoint/2010/main" val="3485690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4E328-2BFB-407B-9535-18E8BF91F9DA}"/>
              </a:ext>
            </a:extLst>
          </p:cNvPr>
          <p:cNvSpPr>
            <a:spLocks noGrp="1"/>
          </p:cNvSpPr>
          <p:nvPr>
            <p:ph type="title"/>
          </p:nvPr>
        </p:nvSpPr>
        <p:spPr/>
        <p:txBody>
          <a:bodyPr>
            <a:normAutofit fontScale="90000"/>
          </a:bodyPr>
          <a:lstStyle/>
          <a:p>
            <a:r>
              <a:rPr lang="en-US" dirty="0"/>
              <a:t>Sources:</a:t>
            </a:r>
            <a:br>
              <a:rPr lang="en-US" b="1" i="1" dirty="0"/>
            </a:br>
            <a:r>
              <a:rPr lang="en-US" b="1" i="1" dirty="0"/>
              <a:t>The Corpus </a:t>
            </a:r>
            <a:r>
              <a:rPr lang="en-US" b="1" i="1" dirty="0" err="1"/>
              <a:t>Hermeticum</a:t>
            </a:r>
            <a:r>
              <a:rPr lang="en-US" b="1" i="1" dirty="0"/>
              <a:t> </a:t>
            </a:r>
            <a:endParaRPr lang="en-US" dirty="0"/>
          </a:p>
        </p:txBody>
      </p:sp>
      <p:sp>
        <p:nvSpPr>
          <p:cNvPr id="3" name="Content Placeholder 2">
            <a:extLst>
              <a:ext uri="{FF2B5EF4-FFF2-40B4-BE49-F238E27FC236}">
                <a16:creationId xmlns:a16="http://schemas.microsoft.com/office/drawing/2014/main" id="{F65B3642-67C1-4C07-ACE7-AD132067D914}"/>
              </a:ext>
            </a:extLst>
          </p:cNvPr>
          <p:cNvSpPr>
            <a:spLocks noGrp="1"/>
          </p:cNvSpPr>
          <p:nvPr>
            <p:ph sz="quarter" idx="1"/>
          </p:nvPr>
        </p:nvSpPr>
        <p:spPr>
          <a:xfrm>
            <a:off x="6019799" y="1600200"/>
            <a:ext cx="2971801" cy="5029200"/>
          </a:xfrm>
        </p:spPr>
        <p:txBody>
          <a:bodyPr/>
          <a:lstStyle/>
          <a:p>
            <a:r>
              <a:rPr lang="en-US" dirty="0"/>
              <a:t>Collection of Egyptian-Greek wisdom texts</a:t>
            </a:r>
          </a:p>
          <a:p>
            <a:r>
              <a:rPr lang="en-US" dirty="0"/>
              <a:t>Earliest texts from 2</a:t>
            </a:r>
            <a:r>
              <a:rPr lang="en-US" baseline="30000" dirty="0"/>
              <a:t>nd</a:t>
            </a:r>
            <a:r>
              <a:rPr lang="en-US" dirty="0"/>
              <a:t> century CE</a:t>
            </a:r>
          </a:p>
          <a:p>
            <a:r>
              <a:rPr lang="en-US" dirty="0"/>
              <a:t>Discuss alchemy, divine cosmos, astrology, nature, and mind</a:t>
            </a:r>
          </a:p>
        </p:txBody>
      </p:sp>
      <p:pic>
        <p:nvPicPr>
          <p:cNvPr id="1026" name="Picture 2" descr="https://upload.wikimedia.org/wikipedia/commons/1/1a/Corpus_Hermeticum.jpg">
            <a:extLst>
              <a:ext uri="{FF2B5EF4-FFF2-40B4-BE49-F238E27FC236}">
                <a16:creationId xmlns:a16="http://schemas.microsoft.com/office/drawing/2014/main" id="{AC6E2B2E-D5FA-461A-8DA1-B1824DF9B4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1600200"/>
            <a:ext cx="5691987" cy="403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F6A7589-3645-4F23-B500-A4874679BFA3}"/>
              </a:ext>
            </a:extLst>
          </p:cNvPr>
          <p:cNvSpPr txBox="1"/>
          <p:nvPr/>
        </p:nvSpPr>
        <p:spPr>
          <a:xfrm>
            <a:off x="304800" y="5723815"/>
            <a:ext cx="5334000" cy="923330"/>
          </a:xfrm>
          <a:prstGeom prst="rect">
            <a:avLst/>
          </a:prstGeom>
          <a:noFill/>
        </p:spPr>
        <p:txBody>
          <a:bodyPr wrap="square" rtlCol="0">
            <a:spAutoFit/>
          </a:bodyPr>
          <a:lstStyle/>
          <a:p>
            <a:r>
              <a:rPr lang="en-US" i="1" dirty="0"/>
              <a:t>Corpus </a:t>
            </a:r>
            <a:r>
              <a:rPr lang="en-US" i="1" dirty="0" err="1"/>
              <a:t>Hermeticum</a:t>
            </a:r>
            <a:r>
              <a:rPr lang="en-US" dirty="0"/>
              <a:t>: first Latin edition, by </a:t>
            </a:r>
            <a:r>
              <a:rPr lang="en-US" dirty="0" err="1"/>
              <a:t>Marsilio</a:t>
            </a:r>
            <a:r>
              <a:rPr lang="en-US" dirty="0"/>
              <a:t> Ficino, 1471 AD, an edition which belonged formerly to the Bibliotheca </a:t>
            </a:r>
            <a:r>
              <a:rPr lang="en-US" dirty="0" err="1"/>
              <a:t>Philosophica</a:t>
            </a:r>
            <a:r>
              <a:rPr lang="en-US" dirty="0"/>
              <a:t> </a:t>
            </a:r>
            <a:r>
              <a:rPr lang="en-US" dirty="0" err="1"/>
              <a:t>Hermetica</a:t>
            </a:r>
            <a:r>
              <a:rPr lang="en-US" dirty="0"/>
              <a:t>, Amsterdam.</a:t>
            </a:r>
          </a:p>
        </p:txBody>
      </p:sp>
    </p:spTree>
    <p:extLst>
      <p:ext uri="{BB962C8B-B14F-4D97-AF65-F5344CB8AC3E}">
        <p14:creationId xmlns:p14="http://schemas.microsoft.com/office/powerpoint/2010/main" val="3566312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4E328-2BFB-407B-9535-18E8BF91F9DA}"/>
              </a:ext>
            </a:extLst>
          </p:cNvPr>
          <p:cNvSpPr>
            <a:spLocks noGrp="1"/>
          </p:cNvSpPr>
          <p:nvPr>
            <p:ph type="title"/>
          </p:nvPr>
        </p:nvSpPr>
        <p:spPr/>
        <p:txBody>
          <a:bodyPr>
            <a:normAutofit fontScale="90000"/>
          </a:bodyPr>
          <a:lstStyle/>
          <a:p>
            <a:r>
              <a:rPr lang="en-US" dirty="0"/>
              <a:t>Sources:</a:t>
            </a:r>
            <a:br>
              <a:rPr lang="en-US" b="1" i="1" dirty="0"/>
            </a:br>
            <a:r>
              <a:rPr lang="en-US" b="1" i="1" dirty="0"/>
              <a:t>The Nag Hammadi</a:t>
            </a:r>
            <a:endParaRPr lang="en-US" dirty="0"/>
          </a:p>
        </p:txBody>
      </p:sp>
      <p:sp>
        <p:nvSpPr>
          <p:cNvPr id="3" name="Content Placeholder 2">
            <a:extLst>
              <a:ext uri="{FF2B5EF4-FFF2-40B4-BE49-F238E27FC236}">
                <a16:creationId xmlns:a16="http://schemas.microsoft.com/office/drawing/2014/main" id="{F65B3642-67C1-4C07-ACE7-AD132067D914}"/>
              </a:ext>
            </a:extLst>
          </p:cNvPr>
          <p:cNvSpPr>
            <a:spLocks noGrp="1"/>
          </p:cNvSpPr>
          <p:nvPr>
            <p:ph sz="quarter" idx="1"/>
          </p:nvPr>
        </p:nvSpPr>
        <p:spPr>
          <a:xfrm>
            <a:off x="110647" y="4444130"/>
            <a:ext cx="8880953" cy="2261470"/>
          </a:xfrm>
        </p:spPr>
        <p:txBody>
          <a:bodyPr>
            <a:normAutofit lnSpcReduction="10000"/>
          </a:bodyPr>
          <a:lstStyle/>
          <a:p>
            <a:r>
              <a:rPr lang="en-US" dirty="0"/>
              <a:t>Discovered in Egypt in 1945 </a:t>
            </a:r>
            <a:r>
              <a:rPr lang="en-US" dirty="0">
                <a:sym typeface="Wingdings" panose="05000000000000000000" pitchFamily="2" charset="2"/>
              </a:rPr>
              <a:t> originated 1</a:t>
            </a:r>
            <a:r>
              <a:rPr lang="en-US" baseline="30000" dirty="0">
                <a:sym typeface="Wingdings" panose="05000000000000000000" pitchFamily="2" charset="2"/>
              </a:rPr>
              <a:t>st</a:t>
            </a:r>
            <a:r>
              <a:rPr lang="en-US" dirty="0">
                <a:sym typeface="Wingdings" panose="05000000000000000000" pitchFamily="2" charset="2"/>
              </a:rPr>
              <a:t> or 2</a:t>
            </a:r>
            <a:r>
              <a:rPr lang="en-US" baseline="30000" dirty="0">
                <a:sym typeface="Wingdings" panose="05000000000000000000" pitchFamily="2" charset="2"/>
              </a:rPr>
              <a:t>nd</a:t>
            </a:r>
            <a:r>
              <a:rPr lang="en-US" dirty="0">
                <a:sym typeface="Wingdings" panose="05000000000000000000" pitchFamily="2" charset="2"/>
              </a:rPr>
              <a:t> century CE</a:t>
            </a:r>
            <a:endParaRPr lang="en-US" dirty="0"/>
          </a:p>
          <a:p>
            <a:r>
              <a:rPr lang="en-US" dirty="0"/>
              <a:t>Their discovery shed light on the development of early Gnostic Christianity</a:t>
            </a:r>
          </a:p>
          <a:p>
            <a:r>
              <a:rPr lang="en-US" dirty="0"/>
              <a:t>Some of the texts are clearly Gnostic, but others diverge.</a:t>
            </a:r>
          </a:p>
        </p:txBody>
      </p:sp>
      <p:sp>
        <p:nvSpPr>
          <p:cNvPr id="4" name="TextBox 3">
            <a:extLst>
              <a:ext uri="{FF2B5EF4-FFF2-40B4-BE49-F238E27FC236}">
                <a16:creationId xmlns:a16="http://schemas.microsoft.com/office/drawing/2014/main" id="{DF6A7589-3645-4F23-B500-A4874679BFA3}"/>
              </a:ext>
            </a:extLst>
          </p:cNvPr>
          <p:cNvSpPr txBox="1"/>
          <p:nvPr/>
        </p:nvSpPr>
        <p:spPr>
          <a:xfrm>
            <a:off x="491647" y="1689970"/>
            <a:ext cx="3318353" cy="1200329"/>
          </a:xfrm>
          <a:prstGeom prst="rect">
            <a:avLst/>
          </a:prstGeom>
          <a:noFill/>
        </p:spPr>
        <p:txBody>
          <a:bodyPr wrap="square" rtlCol="0">
            <a:spAutoFit/>
          </a:bodyPr>
          <a:lstStyle/>
          <a:p>
            <a:r>
              <a:rPr lang="en-US" dirty="0"/>
              <a:t>Owned by Egypt, the codices are kept in the Coptic Museum in Cairo. Here, the beginning of the apocalypse of St. Peter.</a:t>
            </a:r>
          </a:p>
        </p:txBody>
      </p:sp>
      <p:pic>
        <p:nvPicPr>
          <p:cNvPr id="2050" name="Picture 2" descr="https://upload.wikimedia.org/wikipedia/commons/5/53/Apocalypse_of_Peter.jpg">
            <a:extLst>
              <a:ext uri="{FF2B5EF4-FFF2-40B4-BE49-F238E27FC236}">
                <a16:creationId xmlns:a16="http://schemas.microsoft.com/office/drawing/2014/main" id="{4FD0F933-310A-461C-8589-5D9D8ACA39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3448" y="1219200"/>
            <a:ext cx="4906900" cy="3133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0387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3B7CF-61A3-453C-ABF2-37C77C7641F3}"/>
              </a:ext>
            </a:extLst>
          </p:cNvPr>
          <p:cNvSpPr>
            <a:spLocks noGrp="1"/>
          </p:cNvSpPr>
          <p:nvPr>
            <p:ph type="title"/>
          </p:nvPr>
        </p:nvSpPr>
        <p:spPr/>
        <p:txBody>
          <a:bodyPr>
            <a:normAutofit fontScale="90000"/>
          </a:bodyPr>
          <a:lstStyle/>
          <a:p>
            <a:r>
              <a:rPr lang="en-US" dirty="0"/>
              <a:t>Hermetic Beliefs</a:t>
            </a:r>
            <a:br>
              <a:rPr lang="en-US" dirty="0"/>
            </a:br>
            <a:r>
              <a:rPr lang="en-US" i="1" dirty="0"/>
              <a:t>The World’s Origin</a:t>
            </a:r>
            <a:endParaRPr lang="en-US" dirty="0"/>
          </a:p>
        </p:txBody>
      </p:sp>
      <p:sp>
        <p:nvSpPr>
          <p:cNvPr id="3" name="Content Placeholder 2">
            <a:extLst>
              <a:ext uri="{FF2B5EF4-FFF2-40B4-BE49-F238E27FC236}">
                <a16:creationId xmlns:a16="http://schemas.microsoft.com/office/drawing/2014/main" id="{3C8A2F27-8940-47B0-957E-A36EDE1F4814}"/>
              </a:ext>
            </a:extLst>
          </p:cNvPr>
          <p:cNvSpPr>
            <a:spLocks noGrp="1"/>
          </p:cNvSpPr>
          <p:nvPr>
            <p:ph sz="quarter" idx="1"/>
          </p:nvPr>
        </p:nvSpPr>
        <p:spPr>
          <a:xfrm>
            <a:off x="76200" y="1600200"/>
            <a:ext cx="8991600" cy="5257800"/>
          </a:xfrm>
        </p:spPr>
        <p:txBody>
          <a:bodyPr>
            <a:normAutofit fontScale="92500" lnSpcReduction="20000"/>
          </a:bodyPr>
          <a:lstStyle/>
          <a:p>
            <a:r>
              <a:rPr lang="en-US" b="1" dirty="0"/>
              <a:t>First chapter of </a:t>
            </a:r>
            <a:r>
              <a:rPr lang="en-US" b="1" i="1" dirty="0"/>
              <a:t>Corpus</a:t>
            </a:r>
            <a:r>
              <a:rPr lang="en-US" b="1" dirty="0"/>
              <a:t>, “</a:t>
            </a:r>
            <a:r>
              <a:rPr lang="en-US" b="1" dirty="0" err="1"/>
              <a:t>Poimandres</a:t>
            </a:r>
            <a:r>
              <a:rPr lang="en-US" b="1" dirty="0"/>
              <a:t>”: </a:t>
            </a:r>
            <a:r>
              <a:rPr lang="en-US" dirty="0"/>
              <a:t>Defining the order of the soul through the origin story of humans and the soul. Conversation between </a:t>
            </a:r>
            <a:r>
              <a:rPr lang="en-US" dirty="0" err="1"/>
              <a:t>Poimandres</a:t>
            </a:r>
            <a:r>
              <a:rPr lang="en-US" dirty="0"/>
              <a:t> and an unnamed man.</a:t>
            </a:r>
            <a:endParaRPr lang="en-US" b="1" dirty="0"/>
          </a:p>
          <a:p>
            <a:r>
              <a:rPr lang="en-US" dirty="0"/>
              <a:t>Nous: the bridge between The All and its contents </a:t>
            </a:r>
            <a:r>
              <a:rPr lang="en-US" dirty="0">
                <a:sym typeface="Wingdings" panose="05000000000000000000" pitchFamily="2" charset="2"/>
              </a:rPr>
              <a:t> also can be “thought”</a:t>
            </a:r>
            <a:endParaRPr lang="en-US" dirty="0"/>
          </a:p>
          <a:p>
            <a:r>
              <a:rPr lang="en-US" dirty="0"/>
              <a:t>Chaotic and Watery darkness penetrated by fire: “You saw in Nous the first form, which is prior to the beginning of the </a:t>
            </a:r>
            <a:r>
              <a:rPr lang="en-US" dirty="0" err="1"/>
              <a:t>beginningless</a:t>
            </a:r>
            <a:r>
              <a:rPr lang="en-US" dirty="0"/>
              <a:t> and endless.”</a:t>
            </a:r>
          </a:p>
          <a:p>
            <a:r>
              <a:rPr lang="en-US" dirty="0"/>
              <a:t>The original Nous created the Word, another Nous. The Word created the world of the elements, creatures (without intelligence/nous/speech).</a:t>
            </a:r>
          </a:p>
          <a:p>
            <a:r>
              <a:rPr lang="en-US" dirty="0"/>
              <a:t>Then created Man </a:t>
            </a:r>
            <a:r>
              <a:rPr lang="en-US" dirty="0">
                <a:sym typeface="Wingdings" panose="05000000000000000000" pitchFamily="2" charset="2"/>
              </a:rPr>
              <a:t> also given the power to create. As he descended to Earth, we united with Nature  became trapped in the world through falling in love with Nature.</a:t>
            </a:r>
          </a:p>
        </p:txBody>
      </p:sp>
    </p:spTree>
    <p:extLst>
      <p:ext uri="{BB962C8B-B14F-4D97-AF65-F5344CB8AC3E}">
        <p14:creationId xmlns:p14="http://schemas.microsoft.com/office/powerpoint/2010/main" val="3280583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8E018-2E4A-4743-8D8A-134AA852467E}"/>
              </a:ext>
            </a:extLst>
          </p:cNvPr>
          <p:cNvSpPr>
            <a:spLocks noGrp="1"/>
          </p:cNvSpPr>
          <p:nvPr>
            <p:ph type="title"/>
          </p:nvPr>
        </p:nvSpPr>
        <p:spPr/>
        <p:txBody>
          <a:bodyPr>
            <a:normAutofit/>
          </a:bodyPr>
          <a:lstStyle/>
          <a:p>
            <a:r>
              <a:rPr lang="en-US" sz="2700" dirty="0">
                <a:sym typeface="Wingdings" panose="05000000000000000000" pitchFamily="2" charset="2"/>
              </a:rPr>
              <a:t>9 celestial spheres, with humans on the lowest sphere. Highest two are the domain of God.</a:t>
            </a:r>
            <a:endParaRPr lang="en-US" dirty="0"/>
          </a:p>
        </p:txBody>
      </p:sp>
      <p:sp>
        <p:nvSpPr>
          <p:cNvPr id="3" name="Content Placeholder 2">
            <a:extLst>
              <a:ext uri="{FF2B5EF4-FFF2-40B4-BE49-F238E27FC236}">
                <a16:creationId xmlns:a16="http://schemas.microsoft.com/office/drawing/2014/main" id="{1FEF8569-C632-4689-8C36-6655BE92D86C}"/>
              </a:ext>
            </a:extLst>
          </p:cNvPr>
          <p:cNvSpPr>
            <a:spLocks noGrp="1"/>
          </p:cNvSpPr>
          <p:nvPr>
            <p:ph sz="quarter" idx="1"/>
          </p:nvPr>
        </p:nvSpPr>
        <p:spPr>
          <a:xfrm>
            <a:off x="76200" y="1600200"/>
            <a:ext cx="2266647" cy="5029200"/>
          </a:xfrm>
        </p:spPr>
        <p:txBody>
          <a:bodyPr>
            <a:normAutofit/>
          </a:bodyPr>
          <a:lstStyle/>
          <a:p>
            <a:pPr marL="0" indent="0">
              <a:buNone/>
            </a:pPr>
            <a:r>
              <a:rPr lang="en-US" sz="2400" dirty="0"/>
              <a:t>The human descent through the planetary spheres caused man’s dependence on their influence - astrology</a:t>
            </a:r>
          </a:p>
        </p:txBody>
      </p:sp>
      <p:pic>
        <p:nvPicPr>
          <p:cNvPr id="3074" name="Picture 2" descr="Related image">
            <a:extLst>
              <a:ext uri="{FF2B5EF4-FFF2-40B4-BE49-F238E27FC236}">
                <a16:creationId xmlns:a16="http://schemas.microsoft.com/office/drawing/2014/main" id="{3493EF69-FA65-43F8-8E41-2A2DF65E74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2847" y="1600200"/>
            <a:ext cx="6402324" cy="6438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5065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15C9E-1052-47A4-AAFB-DF622A12C332}"/>
              </a:ext>
            </a:extLst>
          </p:cNvPr>
          <p:cNvSpPr>
            <a:spLocks noGrp="1"/>
          </p:cNvSpPr>
          <p:nvPr>
            <p:ph type="title"/>
          </p:nvPr>
        </p:nvSpPr>
        <p:spPr/>
        <p:txBody>
          <a:bodyPr/>
          <a:lstStyle/>
          <a:p>
            <a:r>
              <a:rPr lang="en-US" dirty="0"/>
              <a:t>The Split Nature of Man</a:t>
            </a:r>
          </a:p>
        </p:txBody>
      </p:sp>
      <p:sp>
        <p:nvSpPr>
          <p:cNvPr id="3" name="Content Placeholder 2">
            <a:extLst>
              <a:ext uri="{FF2B5EF4-FFF2-40B4-BE49-F238E27FC236}">
                <a16:creationId xmlns:a16="http://schemas.microsoft.com/office/drawing/2014/main" id="{05EE57B8-6EAC-46D4-828F-AAC92BBF2B46}"/>
              </a:ext>
            </a:extLst>
          </p:cNvPr>
          <p:cNvSpPr>
            <a:spLocks noGrp="1"/>
          </p:cNvSpPr>
          <p:nvPr>
            <p:ph sz="quarter" idx="1"/>
          </p:nvPr>
        </p:nvSpPr>
        <p:spPr>
          <a:xfrm>
            <a:off x="152400" y="1600200"/>
            <a:ext cx="8915400" cy="5257800"/>
          </a:xfrm>
        </p:spPr>
        <p:txBody>
          <a:bodyPr>
            <a:normAutofit fontScale="70000" lnSpcReduction="20000"/>
          </a:bodyPr>
          <a:lstStyle/>
          <a:p>
            <a:pPr fontAlgn="base"/>
            <a:r>
              <a:rPr lang="en-US" sz="3700" dirty="0"/>
              <a:t>This conception of the cosmos leads to dualism: the split nature of man. </a:t>
            </a:r>
            <a:r>
              <a:rPr lang="en-US" sz="3700" dirty="0">
                <a:sym typeface="Wingdings" panose="05000000000000000000" pitchFamily="2" charset="2"/>
              </a:rPr>
              <a:t> human bodies and their connection/interaction with the material world is antagonistic to the needs of the soul</a:t>
            </a:r>
            <a:endParaRPr lang="en-US" sz="3700" dirty="0"/>
          </a:p>
          <a:p>
            <a:pPr fontAlgn="base"/>
            <a:r>
              <a:rPr lang="en-US" sz="3700" dirty="0"/>
              <a:t>Created in the heavens and then descending to Earth </a:t>
            </a:r>
            <a:r>
              <a:rPr lang="en-US" sz="3700" dirty="0">
                <a:sym typeface="Wingdings" panose="05000000000000000000" pitchFamily="2" charset="2"/>
              </a:rPr>
              <a:t> humans have a unique place in the cosmos, different from the other animals.</a:t>
            </a:r>
            <a:endParaRPr lang="en-US" sz="3700" dirty="0"/>
          </a:p>
          <a:p>
            <a:pPr fontAlgn="base"/>
            <a:r>
              <a:rPr lang="en-US" sz="3700" dirty="0"/>
              <a:t>Because the original Man had gone to earth and united with nature he became different from all the other creatures of earth. </a:t>
            </a:r>
          </a:p>
          <a:p>
            <a:pPr marL="0" indent="0" fontAlgn="base">
              <a:buNone/>
            </a:pPr>
            <a:endParaRPr lang="en-US" dirty="0"/>
          </a:p>
          <a:p>
            <a:pPr marL="0" indent="0" fontAlgn="base">
              <a:buNone/>
            </a:pPr>
            <a:r>
              <a:rPr lang="en-US" sz="3100" b="1" dirty="0"/>
              <a:t>“For this reason, of all living being on earth, Man alone is double: mortal because of the body, immortal because of the real Man, For although being immortal and having authority over all, he suffers mortal things which are subject to destiny. Then, although above the harmony of the Cosmos, he has become a slave within it.” </a:t>
            </a:r>
          </a:p>
          <a:p>
            <a:pPr marL="0" indent="0" fontAlgn="base">
              <a:buNone/>
            </a:pPr>
            <a:r>
              <a:rPr lang="en-US" sz="2300" dirty="0"/>
              <a:t>(</a:t>
            </a:r>
            <a:r>
              <a:rPr lang="en-US" sz="2300" i="1" dirty="0"/>
              <a:t>Corpus </a:t>
            </a:r>
            <a:r>
              <a:rPr lang="en-US" sz="2300" i="1" dirty="0" err="1"/>
              <a:t>Hermeticum</a:t>
            </a:r>
            <a:r>
              <a:rPr lang="en-US" sz="2300" i="1" dirty="0"/>
              <a:t>, </a:t>
            </a:r>
            <a:r>
              <a:rPr lang="en-US" sz="2300" dirty="0"/>
              <a:t>Book I)</a:t>
            </a:r>
          </a:p>
        </p:txBody>
      </p:sp>
    </p:spTree>
    <p:extLst>
      <p:ext uri="{BB962C8B-B14F-4D97-AF65-F5344CB8AC3E}">
        <p14:creationId xmlns:p14="http://schemas.microsoft.com/office/powerpoint/2010/main" val="1450013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1AF5B-B74D-4913-8604-1BDCD51A7240}"/>
              </a:ext>
            </a:extLst>
          </p:cNvPr>
          <p:cNvSpPr>
            <a:spLocks noGrp="1"/>
          </p:cNvSpPr>
          <p:nvPr>
            <p:ph type="title"/>
          </p:nvPr>
        </p:nvSpPr>
        <p:spPr>
          <a:xfrm>
            <a:off x="612648" y="3132"/>
            <a:ext cx="8153400" cy="990600"/>
          </a:xfrm>
        </p:spPr>
        <p:txBody>
          <a:bodyPr/>
          <a:lstStyle/>
          <a:p>
            <a:r>
              <a:rPr lang="en-US" dirty="0"/>
              <a:t>Salvation through Gnosis</a:t>
            </a:r>
          </a:p>
        </p:txBody>
      </p:sp>
      <p:sp>
        <p:nvSpPr>
          <p:cNvPr id="3" name="Content Placeholder 2">
            <a:extLst>
              <a:ext uri="{FF2B5EF4-FFF2-40B4-BE49-F238E27FC236}">
                <a16:creationId xmlns:a16="http://schemas.microsoft.com/office/drawing/2014/main" id="{BF254A50-ECB7-4AC4-B0C3-B5E011CA9A28}"/>
              </a:ext>
            </a:extLst>
          </p:cNvPr>
          <p:cNvSpPr>
            <a:spLocks noGrp="1"/>
          </p:cNvSpPr>
          <p:nvPr>
            <p:ph sz="quarter" idx="1"/>
          </p:nvPr>
        </p:nvSpPr>
        <p:spPr>
          <a:xfrm>
            <a:off x="5105400" y="1600200"/>
            <a:ext cx="3660648" cy="5257800"/>
          </a:xfrm>
        </p:spPr>
        <p:txBody>
          <a:bodyPr>
            <a:normAutofit fontScale="92500" lnSpcReduction="10000"/>
          </a:bodyPr>
          <a:lstStyle/>
          <a:p>
            <a:r>
              <a:rPr lang="en-US" dirty="0"/>
              <a:t>Though this duality is a problem, there is a solution in salvation through gnosis </a:t>
            </a:r>
            <a:r>
              <a:rPr lang="en-US" dirty="0">
                <a:sym typeface="Wingdings" panose="05000000000000000000" pitchFamily="2" charset="2"/>
              </a:rPr>
              <a:t> must learn/remember true nature (c.f. Neoplatonism)</a:t>
            </a:r>
          </a:p>
          <a:p>
            <a:r>
              <a:rPr lang="en-US" dirty="0"/>
              <a:t> “This kind of knowledge is not taught, O son, but through God it is remembered, whenever he wills.”</a:t>
            </a:r>
            <a:endParaRPr lang="en-US" dirty="0">
              <a:sym typeface="Wingdings" panose="05000000000000000000" pitchFamily="2" charset="2"/>
            </a:endParaRPr>
          </a:p>
        </p:txBody>
      </p:sp>
      <p:pic>
        <p:nvPicPr>
          <p:cNvPr id="4098" name="Picture 2" descr="Related image">
            <a:extLst>
              <a:ext uri="{FF2B5EF4-FFF2-40B4-BE49-F238E27FC236}">
                <a16:creationId xmlns:a16="http://schemas.microsoft.com/office/drawing/2014/main" id="{83AE871F-CADD-4397-A689-D411C798E0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35" y="990600"/>
            <a:ext cx="4897120" cy="4876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C11D003-AF69-4828-B929-564FAE4AC500}"/>
              </a:ext>
            </a:extLst>
          </p:cNvPr>
          <p:cNvSpPr txBox="1"/>
          <p:nvPr/>
        </p:nvSpPr>
        <p:spPr>
          <a:xfrm>
            <a:off x="377952" y="5867400"/>
            <a:ext cx="4575048" cy="830997"/>
          </a:xfrm>
          <a:prstGeom prst="rect">
            <a:avLst/>
          </a:prstGeom>
          <a:noFill/>
        </p:spPr>
        <p:txBody>
          <a:bodyPr wrap="square" rtlCol="0">
            <a:spAutoFit/>
          </a:bodyPr>
          <a:lstStyle/>
          <a:p>
            <a:r>
              <a:rPr lang="en-US" sz="1600" dirty="0">
                <a:solidFill>
                  <a:schemeClr val="bg1">
                    <a:lumMod val="65000"/>
                  </a:schemeClr>
                </a:solidFill>
              </a:rPr>
              <a:t>Hermes Mercurius Trismegistus depicted on the floor of Siena’s Duomo (Tuscany). This work is attributed to Giovanni di Stefano and dates to 1488.</a:t>
            </a:r>
          </a:p>
        </p:txBody>
      </p:sp>
    </p:spTree>
    <p:extLst>
      <p:ext uri="{BB962C8B-B14F-4D97-AF65-F5344CB8AC3E}">
        <p14:creationId xmlns:p14="http://schemas.microsoft.com/office/powerpoint/2010/main" val="2518604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C5E18-D96D-48C8-923D-6877048024BC}"/>
              </a:ext>
            </a:extLst>
          </p:cNvPr>
          <p:cNvSpPr>
            <a:spLocks noGrp="1"/>
          </p:cNvSpPr>
          <p:nvPr>
            <p:ph type="title"/>
          </p:nvPr>
        </p:nvSpPr>
        <p:spPr/>
        <p:txBody>
          <a:bodyPr>
            <a:normAutofit fontScale="90000"/>
          </a:bodyPr>
          <a:lstStyle/>
          <a:p>
            <a:r>
              <a:rPr lang="en-US" dirty="0"/>
              <a:t>Transcending from the Sensory World</a:t>
            </a:r>
          </a:p>
        </p:txBody>
      </p:sp>
      <p:sp>
        <p:nvSpPr>
          <p:cNvPr id="3" name="Content Placeholder 2">
            <a:extLst>
              <a:ext uri="{FF2B5EF4-FFF2-40B4-BE49-F238E27FC236}">
                <a16:creationId xmlns:a16="http://schemas.microsoft.com/office/drawing/2014/main" id="{B3EF0158-5AB7-455A-9E65-988AC747B75B}"/>
              </a:ext>
            </a:extLst>
          </p:cNvPr>
          <p:cNvSpPr>
            <a:spLocks noGrp="1"/>
          </p:cNvSpPr>
          <p:nvPr>
            <p:ph sz="quarter" idx="1"/>
          </p:nvPr>
        </p:nvSpPr>
        <p:spPr>
          <a:xfrm>
            <a:off x="4685736" y="1600200"/>
            <a:ext cx="4290206" cy="2743200"/>
          </a:xfrm>
        </p:spPr>
        <p:txBody>
          <a:bodyPr/>
          <a:lstStyle/>
          <a:p>
            <a:r>
              <a:rPr lang="en-US" dirty="0">
                <a:sym typeface="Wingdings" panose="05000000000000000000" pitchFamily="2" charset="2"/>
              </a:rPr>
              <a:t>Must disconnect from the world of the senses</a:t>
            </a:r>
          </a:p>
          <a:p>
            <a:r>
              <a:rPr lang="en-US" dirty="0"/>
              <a:t>“Make idle the senses of the body and the spirit will be reborn.”</a:t>
            </a:r>
          </a:p>
        </p:txBody>
      </p:sp>
      <p:pic>
        <p:nvPicPr>
          <p:cNvPr id="5122" name="Picture 2" descr="https://upload.wikimedia.org/wikipedia/commons/thumb/7/76/Thoout%2C_Thoth_Deux_fois_Grand%2C_le_Second_Herm%C3%A9s%2C_N372.2A.jpg/800px-Thoout%2C_Thoth_Deux_fois_Grand%2C_le_Second_Herm%C3%A9s%2C_N372.2A.jpg">
            <a:extLst>
              <a:ext uri="{FF2B5EF4-FFF2-40B4-BE49-F238E27FC236}">
                <a16:creationId xmlns:a16="http://schemas.microsoft.com/office/drawing/2014/main" id="{7951A935-EAA0-42A8-831D-5949A39D2C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058" y="1066800"/>
            <a:ext cx="4305864" cy="5791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4A574E2-A54B-47F7-A01F-E72FDE6F8534}"/>
              </a:ext>
            </a:extLst>
          </p:cNvPr>
          <p:cNvSpPr txBox="1"/>
          <p:nvPr/>
        </p:nvSpPr>
        <p:spPr>
          <a:xfrm>
            <a:off x="4473922" y="5913329"/>
            <a:ext cx="3276600" cy="923330"/>
          </a:xfrm>
          <a:prstGeom prst="rect">
            <a:avLst/>
          </a:prstGeom>
          <a:noFill/>
        </p:spPr>
        <p:txBody>
          <a:bodyPr wrap="square" rtlCol="0">
            <a:spAutoFit/>
          </a:bodyPr>
          <a:lstStyle/>
          <a:p>
            <a:r>
              <a:rPr lang="fr-FR" dirty="0" err="1">
                <a:solidFill>
                  <a:schemeClr val="bg1">
                    <a:lumMod val="65000"/>
                  </a:schemeClr>
                </a:solidFill>
              </a:rPr>
              <a:t>Thoout</a:t>
            </a:r>
            <a:r>
              <a:rPr lang="fr-FR" dirty="0">
                <a:solidFill>
                  <a:schemeClr val="bg1">
                    <a:lumMod val="65000"/>
                  </a:schemeClr>
                </a:solidFill>
              </a:rPr>
              <a:t>, </a:t>
            </a:r>
            <a:r>
              <a:rPr lang="fr-FR" dirty="0" err="1">
                <a:solidFill>
                  <a:schemeClr val="bg1">
                    <a:lumMod val="65000"/>
                  </a:schemeClr>
                </a:solidFill>
              </a:rPr>
              <a:t>Thoth</a:t>
            </a:r>
            <a:r>
              <a:rPr lang="fr-FR" dirty="0">
                <a:solidFill>
                  <a:schemeClr val="bg1">
                    <a:lumMod val="65000"/>
                  </a:schemeClr>
                </a:solidFill>
              </a:rPr>
              <a:t> Deux fois Grand, le Second </a:t>
            </a:r>
            <a:r>
              <a:rPr lang="fr-FR" dirty="0" err="1">
                <a:solidFill>
                  <a:schemeClr val="bg1">
                    <a:lumMod val="65000"/>
                  </a:schemeClr>
                </a:solidFill>
              </a:rPr>
              <a:t>Hermés</a:t>
            </a:r>
            <a:r>
              <a:rPr lang="fr-FR" dirty="0">
                <a:solidFill>
                  <a:schemeClr val="bg1">
                    <a:lumMod val="65000"/>
                  </a:schemeClr>
                </a:solidFill>
              </a:rPr>
              <a:t>, N372.2A, Brooklyn Museum</a:t>
            </a:r>
            <a:endParaRPr lang="en-US" dirty="0">
              <a:solidFill>
                <a:schemeClr val="bg1">
                  <a:lumMod val="65000"/>
                </a:schemeClr>
              </a:solidFill>
            </a:endParaRPr>
          </a:p>
        </p:txBody>
      </p:sp>
    </p:spTree>
    <p:extLst>
      <p:ext uri="{BB962C8B-B14F-4D97-AF65-F5344CB8AC3E}">
        <p14:creationId xmlns:p14="http://schemas.microsoft.com/office/powerpoint/2010/main" val="119178281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2396</TotalTime>
  <Words>953</Words>
  <Application>Microsoft Office PowerPoint</Application>
  <PresentationFormat>On-screen Show (4:3)</PresentationFormat>
  <Paragraphs>68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Tw Cen MT</vt:lpstr>
      <vt:lpstr>Wingdings</vt:lpstr>
      <vt:lpstr>Wingdings 2</vt:lpstr>
      <vt:lpstr>Median</vt:lpstr>
      <vt:lpstr>Hermeticism &amp; gnosticism   Dr. Stephanie Spoto sspoto@mpc.edu Monterey Peninsula College</vt:lpstr>
      <vt:lpstr>Hermetic Belief</vt:lpstr>
      <vt:lpstr>Sources: The Corpus Hermeticum </vt:lpstr>
      <vt:lpstr>Sources: The Nag Hammadi</vt:lpstr>
      <vt:lpstr>Hermetic Beliefs The World’s Origin</vt:lpstr>
      <vt:lpstr>9 celestial spheres, with humans on the lowest sphere. Highest two are the domain of God.</vt:lpstr>
      <vt:lpstr>The Split Nature of Man</vt:lpstr>
      <vt:lpstr>Salvation through Gnosis</vt:lpstr>
      <vt:lpstr>Transcending from the Sensory World</vt:lpstr>
      <vt:lpstr>The Hermetic Tradition &amp; Religious Syncretism</vt:lpstr>
      <vt:lpstr>Hermeticism and Gnosticism similarities</vt:lpstr>
      <vt:lpstr>Hermeticism and Gnosticism differences</vt:lpstr>
    </vt:vector>
  </TitlesOfParts>
  <Company>CSU Monterey Bay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Mysticism &amp; the Ontological Turn  Stephanie Spoto CSU Monterey Bay</dc:title>
  <dc:creator>CSUMB</dc:creator>
  <cp:lastModifiedBy>Elfaki</cp:lastModifiedBy>
  <cp:revision>421</cp:revision>
  <dcterms:created xsi:type="dcterms:W3CDTF">2018-03-26T21:31:23Z</dcterms:created>
  <dcterms:modified xsi:type="dcterms:W3CDTF">2019-02-14T04:39:50Z</dcterms:modified>
</cp:coreProperties>
</file>